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70" r:id="rId2"/>
    <p:sldId id="271" r:id="rId3"/>
    <p:sldId id="259" r:id="rId4"/>
    <p:sldId id="258" r:id="rId5"/>
    <p:sldId id="256" r:id="rId6"/>
    <p:sldId id="257" r:id="rId7"/>
    <p:sldId id="260" r:id="rId8"/>
    <p:sldId id="272" r:id="rId9"/>
    <p:sldId id="261" r:id="rId10"/>
    <p:sldId id="265" r:id="rId11"/>
    <p:sldId id="264" r:id="rId12"/>
    <p:sldId id="262" r:id="rId13"/>
    <p:sldId id="268" r:id="rId14"/>
    <p:sldId id="266" r:id="rId15"/>
    <p:sldId id="273" r:id="rId16"/>
    <p:sldId id="263" r:id="rId17"/>
    <p:sldId id="267" r:id="rId18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2/4/2017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2/4/2017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2/4/2017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2/4/2017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2/4/2017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2/4/2017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2/4/2017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2/4/2017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2/4/2017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2/4/2017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2/4/2017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2/4/2017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600200"/>
            <a:ext cx="8229600" cy="2819400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chemeClr val="bg1"/>
                </a:solidFill>
              </a:rPr>
              <a:t>Урок литературы </a:t>
            </a:r>
            <a:br>
              <a:rPr lang="ru-RU" sz="5400" dirty="0" smtClean="0">
                <a:solidFill>
                  <a:schemeClr val="bg1"/>
                </a:solidFill>
              </a:rPr>
            </a:br>
            <a:r>
              <a:rPr lang="ru-RU" sz="5400" dirty="0" smtClean="0">
                <a:solidFill>
                  <a:schemeClr val="bg1"/>
                </a:solidFill>
              </a:rPr>
              <a:t>по творчеству </a:t>
            </a:r>
            <a:br>
              <a:rPr lang="ru-RU" sz="5400" dirty="0" smtClean="0">
                <a:solidFill>
                  <a:schemeClr val="bg1"/>
                </a:solidFill>
              </a:rPr>
            </a:br>
            <a:r>
              <a:rPr lang="ru-RU" sz="5400" dirty="0" err="1" smtClean="0">
                <a:solidFill>
                  <a:schemeClr val="bg1"/>
                </a:solidFill>
              </a:rPr>
              <a:t>Варлаама</a:t>
            </a:r>
            <a:r>
              <a:rPr lang="ru-RU" sz="5400" dirty="0" smtClean="0">
                <a:solidFill>
                  <a:schemeClr val="bg1"/>
                </a:solidFill>
              </a:rPr>
              <a:t> Шаламова</a:t>
            </a:r>
            <a:endParaRPr lang="ru-RU" sz="5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76400"/>
            <a:ext cx="8229600" cy="3886200"/>
          </a:xfrm>
        </p:spPr>
        <p:txBody>
          <a:bodyPr>
            <a:normAutofit fontScale="90000"/>
          </a:bodyPr>
          <a:lstStyle/>
          <a:p>
            <a:pPr marL="742950" indent="-742950"/>
            <a:r>
              <a:rPr lang="ru-RU" b="1" dirty="0" smtClean="0">
                <a:solidFill>
                  <a:schemeClr val="bg1"/>
                </a:solidFill>
              </a:rPr>
              <a:t>Цели: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выявить идею, объединяющую цикл рассказов;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 раскрыть своеобразие взгляда писателя на события тоталитарной эпохи.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1600" y="381000"/>
            <a:ext cx="3505200" cy="3048000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ГУЛАГ – Главное управление исправительно-трудовых лагерей, символ бесправия, рабского труда и произвола в эпоху сталинизма.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4" name="Содержимое 3" descr="B75F418A-99EB-484B-B73C-C18AB08971E1_w527_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228600"/>
            <a:ext cx="4186237" cy="3305969"/>
          </a:xfrm>
        </p:spPr>
      </p:pic>
      <p:pic>
        <p:nvPicPr>
          <p:cNvPr id="5" name="Рисунок 4" descr="interesnoistoriyafoto_1_1_1_1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19600" y="3581400"/>
            <a:ext cx="4457700" cy="310515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6988"/>
            <a:ext cx="9144000" cy="688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Shalamov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676400"/>
            <a:ext cx="2743200" cy="3962400"/>
          </a:xfrm>
          <a:prstGeom prst="rect">
            <a:avLst/>
          </a:prstGeom>
          <a:noFill/>
        </p:spPr>
      </p:pic>
      <p:pic>
        <p:nvPicPr>
          <p:cNvPr id="6" name="Рисунок 5" descr="17974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7400" y="381000"/>
            <a:ext cx="1905000" cy="2905125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419600" y="3429000"/>
            <a:ext cx="4267200" cy="28194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«Колымские рассказы» как «панорама </a:t>
            </a:r>
            <a:r>
              <a:rPr lang="ru-RU" dirty="0" err="1" smtClean="0">
                <a:solidFill>
                  <a:schemeClr val="bg1"/>
                </a:solidFill>
              </a:rPr>
              <a:t>антижизни</a:t>
            </a:r>
            <a:r>
              <a:rPr lang="ru-RU" dirty="0" smtClean="0">
                <a:solidFill>
                  <a:schemeClr val="bg1"/>
                </a:solidFill>
              </a:rPr>
              <a:t>»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2609312tq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296400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0_2883_4bded460_X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3200" b="1" dirty="0" smtClean="0">
                <a:solidFill>
                  <a:schemeClr val="bg1"/>
                </a:solidFill>
              </a:rPr>
              <a:t>ЧЕЛОВЕЧЕСКИЙ ГРУЗ</a:t>
            </a:r>
          </a:p>
          <a:p>
            <a:pPr algn="ctr">
              <a:buNone/>
            </a:pPr>
            <a:r>
              <a:rPr lang="ru-RU" sz="3200" b="1" dirty="0" smtClean="0">
                <a:solidFill>
                  <a:schemeClr val="bg1"/>
                </a:solidFill>
              </a:rPr>
              <a:t>  ГОСТИ</a:t>
            </a:r>
          </a:p>
          <a:p>
            <a:pPr algn="ctr">
              <a:buNone/>
            </a:pPr>
            <a:r>
              <a:rPr lang="ru-RU" sz="3200" b="1" dirty="0" smtClean="0">
                <a:solidFill>
                  <a:schemeClr val="bg1"/>
                </a:solidFill>
              </a:rPr>
              <a:t>  НЕ ГОСТИ</a:t>
            </a:r>
          </a:p>
          <a:p>
            <a:pPr algn="ctr">
              <a:buNone/>
            </a:pPr>
            <a:r>
              <a:rPr lang="ru-RU" sz="3200" b="1" dirty="0" smtClean="0">
                <a:solidFill>
                  <a:schemeClr val="bg1"/>
                </a:solidFill>
              </a:rPr>
              <a:t>ИСТИННЫЕ ХОЗЯЕВА – ЗАКЛЮЧЁННЫЕ </a:t>
            </a:r>
          </a:p>
          <a:p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32766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«Лагерный опыт не может быть кому-либо полезен, ибо в основе его </a:t>
            </a:r>
            <a:r>
              <a:rPr lang="ru-RU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нежизнь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».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1066799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Что способствует духовной деградации человека?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1371600" y="1905000"/>
            <a:ext cx="6400800" cy="3733800"/>
          </a:xfrm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Голод и холод</a:t>
            </a:r>
          </a:p>
          <a:p>
            <a:pPr algn="l">
              <a:buFont typeface="Arial" pitchFamily="34" charset="0"/>
              <a:buChar char="•"/>
            </a:pP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Побои и издевательства</a:t>
            </a:r>
          </a:p>
          <a:p>
            <a:pPr algn="l">
              <a:buFont typeface="Arial" pitchFamily="34" charset="0"/>
              <a:buChar char="•"/>
            </a:pP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Большие сроки</a:t>
            </a:r>
          </a:p>
          <a:p>
            <a:pPr algn="l">
              <a:buFont typeface="Arial" pitchFamily="34" charset="0"/>
              <a:buChar char="•"/>
            </a:pP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Непосильная работа</a:t>
            </a:r>
          </a:p>
          <a:p>
            <a:pPr algn="l">
              <a:buFont typeface="Arial" pitchFamily="34" charset="0"/>
              <a:buChar char="•"/>
            </a:pP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Террор уголовников</a:t>
            </a:r>
          </a:p>
          <a:p>
            <a:pPr algn="l">
              <a:buFont typeface="Arial" pitchFamily="34" charset="0"/>
              <a:buChar char="•"/>
            </a:pP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Разочарование </a:t>
            </a:r>
          </a:p>
          <a:p>
            <a:pPr>
              <a:buFont typeface="Arial" pitchFamily="34" charset="0"/>
              <a:buChar char="•"/>
            </a:pP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4516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«Всё это - случайные картинки. Главное не в них, а в растлении ума и сердца, когда огромному большинству выясняется день ото дня всё чётче, что, оказывается можно жить без мяса, без сахара, без одежды, без обуви, а главное – без чести, долга, совести, любви… Время успешно заставило забыть человека, что он человек!»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3198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0" y="1600200"/>
            <a:ext cx="4264634" cy="3886200"/>
          </a:xfrm>
        </p:spPr>
      </p:pic>
      <p:pic>
        <p:nvPicPr>
          <p:cNvPr id="5" name="Рисунок 4" descr="234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01" y="0"/>
            <a:ext cx="9136998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791200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Лагерное начальство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1676400" y="1600200"/>
            <a:ext cx="5486400" cy="4525963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b="1" dirty="0" smtClean="0">
                <a:solidFill>
                  <a:schemeClr val="bg1"/>
                </a:solidFill>
              </a:rPr>
              <a:t>                      </a:t>
            </a:r>
            <a:r>
              <a:rPr lang="ru-RU" sz="2000" b="1" dirty="0" smtClean="0">
                <a:solidFill>
                  <a:schemeClr val="bg1"/>
                </a:solidFill>
              </a:rPr>
              <a:t>Воровской мир</a:t>
            </a:r>
            <a:endParaRPr lang="ru-RU" b="1" dirty="0" smtClean="0">
              <a:solidFill>
                <a:schemeClr val="bg1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3200400" y="2743200"/>
            <a:ext cx="2286000" cy="28495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3962400" y="3657600"/>
            <a:ext cx="914400" cy="9144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ЗК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58 ст.</a:t>
            </a:r>
            <a:endParaRPr lang="ru-RU" dirty="0">
              <a:solidFill>
                <a:schemeClr val="bg1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rot="5400000" flipH="1" flipV="1">
            <a:off x="1676400" y="2743200"/>
            <a:ext cx="3505200" cy="19812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2438400" y="5486400"/>
            <a:ext cx="40386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16200000" flipH="1">
            <a:off x="3695700" y="2705100"/>
            <a:ext cx="3505200" cy="20574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rot="5400000">
            <a:off x="266700" y="1790700"/>
            <a:ext cx="5410200" cy="32004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1371600" y="6096000"/>
            <a:ext cx="601980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rot="16200000" flipH="1">
            <a:off x="3238500" y="1943100"/>
            <a:ext cx="5486400" cy="28194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4648200"/>
          </a:xfrm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«Ни один человек не становится ни лучше, ни сильнее после лагеря. Лагерь – это растление для всех – для начальников и заключённых…»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457200" y="762000"/>
            <a:ext cx="8305800" cy="1828800"/>
          </a:xfrm>
        </p:spPr>
        <p:txBody>
          <a:bodyPr>
            <a:normAutofit fontScale="90000"/>
          </a:bodyPr>
          <a:lstStyle/>
          <a:p>
            <a:r>
              <a:rPr lang="ru-RU" sz="1800" dirty="0" smtClean="0">
                <a:solidFill>
                  <a:schemeClr val="bg1"/>
                </a:solidFill>
              </a:rPr>
              <a:t>«фиксы» – золотые, то есть бронзовые, коронки, надеваемые на вполне здоровые зубы</a:t>
            </a:r>
            <a:br>
              <a:rPr lang="ru-RU" sz="1800" dirty="0" smtClean="0">
                <a:solidFill>
                  <a:schemeClr val="bg1"/>
                </a:solidFill>
              </a:rPr>
            </a:br>
            <a:r>
              <a:rPr lang="ru-RU" sz="1800" dirty="0" smtClean="0">
                <a:solidFill>
                  <a:schemeClr val="bg1"/>
                </a:solidFill>
              </a:rPr>
              <a:t>«юшка» – остатки от единственного и постоянного блюда</a:t>
            </a:r>
            <a:br>
              <a:rPr lang="ru-RU" sz="1800" dirty="0" smtClean="0">
                <a:solidFill>
                  <a:schemeClr val="bg1"/>
                </a:solidFill>
              </a:rPr>
            </a:br>
            <a:r>
              <a:rPr lang="ru-RU" sz="1800" dirty="0" smtClean="0">
                <a:solidFill>
                  <a:schemeClr val="bg1"/>
                </a:solidFill>
              </a:rPr>
              <a:t>подстрижен «под бокс» </a:t>
            </a:r>
            <a:br>
              <a:rPr lang="ru-RU" sz="1800" dirty="0" smtClean="0">
                <a:solidFill>
                  <a:schemeClr val="bg1"/>
                </a:solidFill>
              </a:rPr>
            </a:br>
            <a:r>
              <a:rPr lang="ru-RU" sz="1800" dirty="0" smtClean="0">
                <a:solidFill>
                  <a:schemeClr val="bg1"/>
                </a:solidFill>
              </a:rPr>
              <a:t>«</a:t>
            </a:r>
            <a:r>
              <a:rPr lang="ru-RU" sz="1800" dirty="0" err="1" smtClean="0">
                <a:solidFill>
                  <a:schemeClr val="bg1"/>
                </a:solidFill>
              </a:rPr>
              <a:t>колымка</a:t>
            </a:r>
            <a:r>
              <a:rPr lang="ru-RU" sz="1800" dirty="0" smtClean="0">
                <a:solidFill>
                  <a:schemeClr val="bg1"/>
                </a:solidFill>
              </a:rPr>
              <a:t>» – самодельная лампочка на бензинном паре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457200" y="2895600"/>
            <a:ext cx="8305800" cy="2743200"/>
          </a:xfrm>
        </p:spPr>
        <p:txBody>
          <a:bodyPr/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«Слова эти – отрава, яд, влезающий в душу человека, и именно с овладения блатных диалектов и начинается сближение фраера с блатным миром»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297362"/>
          </a:xfrm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«На свете нет ничего более низкого, чем забыть эти преступления».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       А.Солженицын </a:t>
            </a:r>
            <a:r>
              <a:rPr lang="ru-RU" sz="2800" dirty="0" smtClean="0">
                <a:solidFill>
                  <a:schemeClr val="bg1"/>
                </a:solidFill>
              </a:rPr>
              <a:t>                              </a:t>
            </a:r>
            <a:r>
              <a:rPr lang="ru-RU" sz="2800" b="1" dirty="0" smtClean="0">
                <a:solidFill>
                  <a:schemeClr val="bg1"/>
                </a:solidFill>
              </a:rPr>
              <a:t>В.Шаламов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i="1" dirty="0" smtClean="0">
                <a:solidFill>
                  <a:schemeClr val="bg1"/>
                </a:solidFill>
              </a:rPr>
              <a:t>Растлеваются в лагере те, кто до лагеря не обогащён был никакой нравственностью, никаким духовным воспитанием.</a:t>
            </a:r>
          </a:p>
          <a:p>
            <a:r>
              <a:rPr lang="ru-RU" i="1" dirty="0" smtClean="0">
                <a:solidFill>
                  <a:schemeClr val="bg1"/>
                </a:solidFill>
              </a:rPr>
              <a:t>…Человек изначально добр, и зло является результатом сознательного и добровольного отступничества от добра.</a:t>
            </a:r>
            <a:endParaRPr lang="ru-RU" i="1" dirty="0">
              <a:solidFill>
                <a:schemeClr val="bg1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i="1" dirty="0" smtClean="0">
                <a:solidFill>
                  <a:schemeClr val="bg1"/>
                </a:solidFill>
              </a:rPr>
              <a:t>Лагерь – отрицательная школа жизни целиком и полностью.</a:t>
            </a:r>
          </a:p>
          <a:p>
            <a:r>
              <a:rPr lang="ru-RU" i="1" dirty="0" smtClean="0">
                <a:solidFill>
                  <a:schemeClr val="bg1"/>
                </a:solidFill>
              </a:rPr>
              <a:t>Лагерь подавляет в личности всё то, что сделало человека человеком, убивает в нём любые духовные стремления и потребности, позволяя злу восторжествовать над человеческой душой.</a:t>
            </a:r>
            <a:endParaRPr lang="ru-RU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149</TotalTime>
  <Words>310</Words>
  <Application>Microsoft Office PowerPoint</Application>
  <PresentationFormat>Экран (4:3)</PresentationFormat>
  <Paragraphs>36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Апекс</vt:lpstr>
      <vt:lpstr>Урок литературы  по творчеству  Варлаама Шаламова</vt:lpstr>
      <vt:lpstr>Цели:  выявить идею, объединяющую цикл рассказов;  раскрыть своеобразие взгляда писателя на события тоталитарной эпохи. </vt:lpstr>
      <vt:lpstr>ГУЛАГ – Главное управление исправительно-трудовых лагерей, символ бесправия, рабского труда и произвола в эпоху сталинизма.</vt:lpstr>
      <vt:lpstr>Слайд 4</vt:lpstr>
      <vt:lpstr>«Колымские рассказы» как «панорама антижизни»</vt:lpstr>
      <vt:lpstr>Слайд 6</vt:lpstr>
      <vt:lpstr>Слайд 7</vt:lpstr>
      <vt:lpstr>Слайд 8</vt:lpstr>
      <vt:lpstr>«Лагерный опыт не может быть кому-либо полезен, ибо в основе его нежизнь».</vt:lpstr>
      <vt:lpstr>Что способствует духовной деградации человека?</vt:lpstr>
      <vt:lpstr>«Всё это - случайные картинки. Главное не в них, а в растлении ума и сердца, когда огромному большинству выясняется день ото дня всё чётче, что, оказывается можно жить без мяса, без сахара, без одежды, без обуви, а главное – без чести, долга, совести, любви… Время успешно заставило забыть человека, что он человек!»</vt:lpstr>
      <vt:lpstr>Слайд 12</vt:lpstr>
      <vt:lpstr>Лагерное начальство</vt:lpstr>
      <vt:lpstr>«Ни один человек не становится ни лучше, ни сильнее после лагеря. Лагерь – это растление для всех – для начальников и заключённых…»</vt:lpstr>
      <vt:lpstr>«фиксы» – золотые, то есть бронзовые, коронки, надеваемые на вполне здоровые зубы «юшка» – остатки от единственного и постоянного блюда подстрижен «под бокс»  «колымка» – самодельная лампочка на бензинном паре  </vt:lpstr>
      <vt:lpstr>«На свете нет ничего более низкого, чем забыть эти преступления».</vt:lpstr>
      <vt:lpstr>       А.Солженицын                               В.Шаламов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Ирина Науменко</cp:lastModifiedBy>
  <cp:revision>24</cp:revision>
  <dcterms:modified xsi:type="dcterms:W3CDTF">2017-02-03T21:15:48Z</dcterms:modified>
</cp:coreProperties>
</file>